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70" r:id="rId4"/>
    <p:sldId id="261" r:id="rId5"/>
    <p:sldId id="262" r:id="rId6"/>
    <p:sldId id="263" r:id="rId7"/>
    <p:sldId id="264" r:id="rId8"/>
    <p:sldId id="265" r:id="rId9"/>
    <p:sldId id="266" r:id="rId10"/>
    <p:sldId id="271" r:id="rId11"/>
    <p:sldId id="267" r:id="rId12"/>
    <p:sldId id="268" r:id="rId13"/>
    <p:sldId id="269" r:id="rId14"/>
    <p:sldId id="272" r:id="rId1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ill Sans MT" panose="020B0502020104020203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1430" y="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Shape 16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7500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Shape 18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Shape 19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Shape 19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25282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3111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Shape 16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Shape 16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2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2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1371600" y="247162"/>
            <a:ext cx="6324600" cy="1904999"/>
          </a:xfrm>
          <a:prstGeom prst="rect">
            <a:avLst/>
          </a:prstGeom>
          <a:solidFill>
            <a:srgbClr val="262626">
              <a:alpha val="6196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959" b="0" i="0" u="none" strike="noStrike" cap="none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Central limit theorem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3124200" y="5657741"/>
            <a:ext cx="3429000" cy="808037"/>
          </a:xfrm>
          <a:prstGeom prst="rect">
            <a:avLst/>
          </a:prstGeom>
          <a:solidFill>
            <a:srgbClr val="262626">
              <a:alpha val="6196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2750" b="0" i="0" u="none" strike="noStrike" cap="none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Geog4300/6300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2750" b="0" i="0" u="none" strike="noStrike" cap="none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Jerry Shannon</a:t>
            </a:r>
          </a:p>
        </p:txBody>
      </p:sp>
      <p:sp>
        <p:nvSpPr>
          <p:cNvPr id="91" name="Shape 91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rgbClr val="000000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92" name="Shape 92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rgbClr val="000000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93" name="Shape 93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rgbClr val="000000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94" name="Shape 94" descr="C:\Courses\495_Spring2002\0010\samplemeans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5271" y="1716225"/>
            <a:ext cx="6161099" cy="353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/>
        </p:nvSpPr>
        <p:spPr>
          <a:xfrm>
            <a:off x="38100" y="38100"/>
            <a:ext cx="728029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dirty="0" smtClean="0">
                <a:latin typeface="Gill Sans MT"/>
                <a:ea typeface="Gill Sans MT"/>
                <a:cs typeface="Gill Sans MT"/>
                <a:sym typeface="Gill Sans MT"/>
              </a:rPr>
              <a:t>What were these three distributions for our dice rolls?</a:t>
            </a:r>
            <a:endParaRPr lang="en-US" sz="3200" dirty="0"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6999288" y="553312"/>
            <a:ext cx="2057400" cy="5732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Population</a:t>
            </a:r>
            <a:br>
              <a:rPr lang="en-US" sz="2800">
                <a:latin typeface="Gill Sans MT"/>
                <a:ea typeface="Gill Sans MT"/>
                <a:cs typeface="Gill Sans MT"/>
                <a:sym typeface="Gill Sans MT"/>
              </a:rPr>
            </a:br>
            <a:endParaRPr lang="en-US" sz="2800"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173" name="Shape 173" descr="C:\Courses\495_Spring2002\0010\sample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6225" y="2819400"/>
            <a:ext cx="4574100" cy="258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 descr="C:\Courses\495_Spring2002\0010\samplemeans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32576" y="4374826"/>
            <a:ext cx="4124100" cy="236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 txBox="1"/>
          <p:nvPr/>
        </p:nvSpPr>
        <p:spPr>
          <a:xfrm>
            <a:off x="276223" y="2246182"/>
            <a:ext cx="2057400" cy="5732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Sample</a:t>
            </a:r>
          </a:p>
        </p:txBody>
      </p:sp>
      <p:sp>
        <p:nvSpPr>
          <p:cNvPr id="176" name="Shape 176"/>
          <p:cNvSpPr txBox="1"/>
          <p:nvPr/>
        </p:nvSpPr>
        <p:spPr>
          <a:xfrm>
            <a:off x="5382952" y="3827100"/>
            <a:ext cx="3131100" cy="573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Sampling mean</a:t>
            </a:r>
          </a:p>
        </p:txBody>
      </p:sp>
      <p:pic>
        <p:nvPicPr>
          <p:cNvPr id="177" name="Shape 177" descr="C:\Courses\495_Spring2002\0010\population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80775" y="1036100"/>
            <a:ext cx="4683900" cy="265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995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726" y="3932809"/>
            <a:ext cx="2684650" cy="141210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Shape 183"/>
          <p:cNvSpPr txBox="1"/>
          <p:nvPr/>
        </p:nvSpPr>
        <p:spPr>
          <a:xfrm>
            <a:off x="304800" y="228600"/>
            <a:ext cx="728029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i="1">
                <a:latin typeface="Gill Sans MT"/>
                <a:ea typeface="Gill Sans MT"/>
                <a:cs typeface="Gill Sans MT"/>
                <a:sym typeface="Gill Sans MT"/>
              </a:rPr>
              <a:t>Central Limit Theorem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400325" y="768825"/>
            <a:ext cx="8616300" cy="441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 dirty="0">
                <a:latin typeface="Gill Sans MT"/>
                <a:ea typeface="Gill Sans MT"/>
                <a:cs typeface="Gill Sans MT"/>
                <a:sym typeface="Gill Sans MT"/>
              </a:rPr>
              <a:t>The </a:t>
            </a:r>
            <a:r>
              <a:rPr lang="en-US" sz="2800" dirty="0" smtClean="0">
                <a:latin typeface="Gill Sans MT"/>
                <a:ea typeface="Gill Sans MT"/>
                <a:cs typeface="Gill Sans MT"/>
                <a:sym typeface="Gill Sans MT"/>
              </a:rPr>
              <a:t>sampling distribution, comprised of the </a:t>
            </a:r>
            <a:r>
              <a:rPr lang="en-US" sz="2800" dirty="0">
                <a:latin typeface="Gill Sans MT"/>
                <a:ea typeface="Gill Sans MT"/>
                <a:cs typeface="Gill Sans MT"/>
                <a:sym typeface="Gill Sans MT"/>
              </a:rPr>
              <a:t>means of all possible </a:t>
            </a:r>
            <a:r>
              <a:rPr lang="en-US" sz="2800" dirty="0" smtClean="0">
                <a:latin typeface="Gill Sans MT"/>
                <a:ea typeface="Gill Sans MT"/>
                <a:cs typeface="Gill Sans MT"/>
                <a:sym typeface="Gill Sans MT"/>
              </a:rPr>
              <a:t>samples, </a:t>
            </a:r>
            <a:r>
              <a:rPr lang="en-US" sz="2800" dirty="0">
                <a:latin typeface="Gill Sans MT"/>
                <a:ea typeface="Gill Sans MT"/>
                <a:cs typeface="Gill Sans MT"/>
                <a:sym typeface="Gill Sans MT"/>
              </a:rPr>
              <a:t>will:</a:t>
            </a:r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dirty="0">
                <a:latin typeface="Gill Sans MT"/>
                <a:ea typeface="Gill Sans MT"/>
                <a:cs typeface="Gill Sans MT"/>
                <a:sym typeface="Gill Sans MT"/>
              </a:rPr>
              <a:t>have a mean that is </a:t>
            </a:r>
            <a:r>
              <a:rPr lang="en-US" sz="2800" b="1" i="1" dirty="0">
                <a:solidFill>
                  <a:srgbClr val="FF0000"/>
                </a:solidFill>
                <a:latin typeface="Gill Sans MT"/>
                <a:ea typeface="Gill Sans MT"/>
                <a:cs typeface="Gill Sans MT"/>
                <a:sym typeface="Gill Sans MT"/>
              </a:rPr>
              <a:t>the same</a:t>
            </a:r>
            <a:r>
              <a:rPr lang="en-US" sz="2800" dirty="0">
                <a:latin typeface="Gill Sans MT"/>
                <a:ea typeface="Gill Sans MT"/>
                <a:cs typeface="Gill Sans MT"/>
                <a:sym typeface="Gill Sans MT"/>
              </a:rPr>
              <a:t> as the population mean </a:t>
            </a:r>
            <a:endParaRPr lang="en-US" sz="2800" dirty="0" smtClean="0">
              <a:latin typeface="Gill Sans MT"/>
              <a:ea typeface="Gill Sans MT"/>
              <a:cs typeface="Gill Sans MT"/>
              <a:sym typeface="Gill Sans MT"/>
            </a:endParaRPr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dirty="0">
                <a:latin typeface="Gill Sans MT"/>
                <a:ea typeface="Gill Sans MT"/>
                <a:cs typeface="Gill Sans MT"/>
                <a:sym typeface="Gill Sans MT"/>
              </a:rPr>
              <a:t>a</a:t>
            </a:r>
            <a:r>
              <a:rPr lang="en-US" sz="2800" dirty="0" smtClean="0">
                <a:latin typeface="Gill Sans MT"/>
                <a:ea typeface="Gill Sans MT"/>
                <a:cs typeface="Gill Sans MT"/>
                <a:sym typeface="Gill Sans MT"/>
              </a:rPr>
              <a:t>pproximate a</a:t>
            </a:r>
            <a:r>
              <a:rPr lang="en-US" sz="2800" i="1" dirty="0" smtClean="0">
                <a:latin typeface="Gill Sans MT"/>
                <a:ea typeface="Gill Sans MT"/>
                <a:cs typeface="Gill Sans MT"/>
                <a:sym typeface="Gill Sans MT"/>
              </a:rPr>
              <a:t> </a:t>
            </a:r>
            <a:r>
              <a:rPr lang="en-US" sz="2800" b="1" i="1" dirty="0" smtClean="0">
                <a:solidFill>
                  <a:srgbClr val="FF0000"/>
                </a:solidFill>
                <a:latin typeface="Gill Sans MT"/>
                <a:ea typeface="Gill Sans MT"/>
                <a:cs typeface="Gill Sans MT"/>
                <a:sym typeface="Gill Sans MT"/>
              </a:rPr>
              <a:t>normal</a:t>
            </a:r>
            <a:r>
              <a:rPr lang="en-US" sz="2800" i="1" dirty="0" smtClean="0">
                <a:latin typeface="Gill Sans MT"/>
                <a:ea typeface="Gill Sans MT"/>
                <a:cs typeface="Gill Sans MT"/>
                <a:sym typeface="Gill Sans MT"/>
              </a:rPr>
              <a:t> </a:t>
            </a:r>
            <a:r>
              <a:rPr lang="en-US" sz="2800" dirty="0" smtClean="0">
                <a:latin typeface="Gill Sans MT"/>
                <a:ea typeface="Gill Sans MT"/>
                <a:cs typeface="Gill Sans MT"/>
                <a:sym typeface="Gill Sans MT"/>
              </a:rPr>
              <a:t>distribution, even if the sample distribution is not normal</a:t>
            </a:r>
            <a:endParaRPr lang="en-US" sz="2800" dirty="0">
              <a:latin typeface="Gill Sans MT"/>
              <a:ea typeface="Gill Sans MT"/>
              <a:cs typeface="Gill Sans MT"/>
              <a:sym typeface="Gill Sans MT"/>
            </a:endParaRPr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dirty="0">
                <a:latin typeface="Gill Sans MT"/>
                <a:ea typeface="Gill Sans MT"/>
                <a:cs typeface="Gill Sans MT"/>
                <a:sym typeface="Gill Sans MT"/>
              </a:rPr>
              <a:t>h</a:t>
            </a:r>
            <a:r>
              <a:rPr lang="en-US" sz="2800" dirty="0" smtClean="0">
                <a:latin typeface="Gill Sans MT"/>
                <a:ea typeface="Gill Sans MT"/>
                <a:cs typeface="Gill Sans MT"/>
                <a:sym typeface="Gill Sans MT"/>
              </a:rPr>
              <a:t>ave a </a:t>
            </a:r>
            <a:r>
              <a:rPr lang="en-US" sz="2800" b="1" i="1" dirty="0" smtClean="0">
                <a:solidFill>
                  <a:srgbClr val="FF0000"/>
                </a:solidFill>
                <a:latin typeface="Gill Sans MT"/>
                <a:ea typeface="Gill Sans MT"/>
                <a:cs typeface="Gill Sans MT"/>
                <a:sym typeface="Gill Sans MT"/>
              </a:rPr>
              <a:t>standard deviation </a:t>
            </a:r>
            <a:r>
              <a:rPr lang="en-US" sz="2800" dirty="0" smtClean="0">
                <a:latin typeface="Gill Sans MT"/>
                <a:ea typeface="Gill Sans MT"/>
                <a:cs typeface="Gill Sans MT"/>
                <a:sym typeface="Gill Sans MT"/>
              </a:rPr>
              <a:t>equal to the following formula:</a:t>
            </a:r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endParaRPr lang="en-US" sz="2800" dirty="0"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185" name="Shape 185" descr="C:\Courses\495_Spring2002\0010\samplemeans2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15725" y="3887224"/>
            <a:ext cx="4800900" cy="274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652" y="1792200"/>
            <a:ext cx="3573124" cy="19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 txBox="1"/>
          <p:nvPr/>
        </p:nvSpPr>
        <p:spPr>
          <a:xfrm>
            <a:off x="304800" y="228600"/>
            <a:ext cx="728029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>
                <a:latin typeface="Gill Sans MT"/>
                <a:ea typeface="Gill Sans MT"/>
                <a:cs typeface="Gill Sans MT"/>
                <a:sym typeface="Gill Sans MT"/>
              </a:rPr>
              <a:t>Standard Error of the Mean</a:t>
            </a:r>
          </a:p>
        </p:txBody>
      </p:sp>
      <p:sp>
        <p:nvSpPr>
          <p:cNvPr id="193" name="Shape 193"/>
          <p:cNvSpPr txBox="1"/>
          <p:nvPr/>
        </p:nvSpPr>
        <p:spPr>
          <a:xfrm>
            <a:off x="1647652" y="3003124"/>
            <a:ext cx="8153400" cy="441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800">
              <a:solidFill>
                <a:srgbClr val="FF0000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194" name="Shape 194" descr="C:\Courses\495_Spring2002\0010\samplemeans2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53074" y="3683974"/>
            <a:ext cx="5338500" cy="305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Shape 195"/>
          <p:cNvSpPr txBox="1"/>
          <p:nvPr/>
        </p:nvSpPr>
        <p:spPr>
          <a:xfrm>
            <a:off x="609600" y="838200"/>
            <a:ext cx="8382000" cy="95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Used to estimate variability of sampling distributions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It’s the standard deviation of </a:t>
            </a:r>
            <a:r>
              <a:rPr lang="en-US" sz="2800" b="1" i="1">
                <a:latin typeface="Gill Sans MT"/>
                <a:ea typeface="Gill Sans MT"/>
                <a:cs typeface="Gill Sans MT"/>
                <a:sym typeface="Gill Sans MT"/>
              </a:rPr>
              <a:t>the sampling mean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/>
        </p:nvSpPr>
        <p:spPr>
          <a:xfrm>
            <a:off x="304800" y="228600"/>
            <a:ext cx="728029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dirty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Try it out!</a:t>
            </a:r>
          </a:p>
        </p:txBody>
      </p:sp>
      <p:sp>
        <p:nvSpPr>
          <p:cNvPr id="202" name="Shape 202"/>
          <p:cNvSpPr txBox="1"/>
          <p:nvPr/>
        </p:nvSpPr>
        <p:spPr>
          <a:xfrm>
            <a:off x="495300" y="838200"/>
            <a:ext cx="8153399" cy="44195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800">
              <a:solidFill>
                <a:srgbClr val="FF0000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762000" y="740175"/>
            <a:ext cx="8254500" cy="612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The mean and standard </a:t>
            </a:r>
            <a:r>
              <a:rPr lang="en-US" sz="2800" dirty="0" smtClean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deviation for all dice rolls is 7 and 2.45.</a:t>
            </a:r>
            <a:endParaRPr lang="en-US" sz="2800" dirty="0">
              <a:solidFill>
                <a:schemeClr val="tx1"/>
              </a:solidFill>
              <a:latin typeface="Gill Sans MT"/>
              <a:ea typeface="Gill Sans MT"/>
              <a:cs typeface="Gill Sans MT"/>
              <a:sym typeface="Gill Sans MT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2800" dirty="0">
              <a:solidFill>
                <a:schemeClr val="tx1"/>
              </a:solidFill>
              <a:latin typeface="Gill Sans MT"/>
              <a:ea typeface="Gill Sans MT"/>
              <a:cs typeface="Gill Sans MT"/>
              <a:sym typeface="Gill Sans M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What’s the standard </a:t>
            </a:r>
            <a:r>
              <a:rPr lang="en-US" sz="2800" dirty="0" smtClean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error of the mean </a:t>
            </a:r>
            <a:r>
              <a:rPr lang="en-US" sz="2800" dirty="0" smtClean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for 10 </a:t>
            </a:r>
            <a:r>
              <a:rPr lang="en-US" sz="2800" dirty="0" smtClean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dice rolls? </a:t>
            </a:r>
            <a:endParaRPr lang="en-US" sz="2800" dirty="0">
              <a:solidFill>
                <a:schemeClr val="tx1"/>
              </a:solidFill>
              <a:latin typeface="Gill Sans MT"/>
              <a:ea typeface="Gill Sans MT"/>
              <a:cs typeface="Gill Sans MT"/>
              <a:sym typeface="Gill Sans MT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2800" dirty="0">
              <a:solidFill>
                <a:schemeClr val="tx1"/>
              </a:solidFill>
              <a:latin typeface="Gill Sans MT"/>
              <a:ea typeface="Gill Sans MT"/>
              <a:cs typeface="Gill Sans MT"/>
              <a:sym typeface="Gill Sans MT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dirty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Go back to the means of your </a:t>
            </a:r>
            <a:r>
              <a:rPr lang="en-US" sz="2800" dirty="0" smtClean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dice rolls. </a:t>
            </a:r>
            <a:r>
              <a:rPr lang="en-US" sz="2800" dirty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How many means fall within the standard error of 7? Or within two standard errors?</a:t>
            </a:r>
          </a:p>
        </p:txBody>
      </p:sp>
      <p:pic>
        <p:nvPicPr>
          <p:cNvPr id="7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0454" y="4597551"/>
            <a:ext cx="3573124" cy="199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/>
        </p:nvSpPr>
        <p:spPr>
          <a:xfrm>
            <a:off x="304800" y="228600"/>
            <a:ext cx="728029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dirty="0" smtClean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Why it matters:</a:t>
            </a:r>
            <a:endParaRPr lang="en-US" sz="3200" dirty="0">
              <a:solidFill>
                <a:schemeClr val="tx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202" name="Shape 202"/>
          <p:cNvSpPr txBox="1"/>
          <p:nvPr/>
        </p:nvSpPr>
        <p:spPr>
          <a:xfrm>
            <a:off x="495300" y="838200"/>
            <a:ext cx="8153399" cy="44195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800">
              <a:solidFill>
                <a:srgbClr val="FF0000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762000" y="740175"/>
            <a:ext cx="8254500" cy="612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dirty="0" smtClean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The central limit theorem allows us to say something about </a:t>
            </a:r>
            <a:r>
              <a:rPr lang="en-US" sz="2800" b="1" i="1" dirty="0" smtClean="0">
                <a:solidFill>
                  <a:srgbClr val="FF0000"/>
                </a:solidFill>
                <a:latin typeface="Gill Sans MT"/>
                <a:ea typeface="Gill Sans MT"/>
                <a:cs typeface="Gill Sans MT"/>
                <a:sym typeface="Gill Sans MT"/>
              </a:rPr>
              <a:t>large populations </a:t>
            </a:r>
            <a:r>
              <a:rPr lang="en-US" sz="2800" dirty="0" smtClean="0">
                <a:solidFill>
                  <a:schemeClr val="tx1"/>
                </a:solidFill>
                <a:latin typeface="Gill Sans MT"/>
                <a:ea typeface="Gill Sans MT"/>
                <a:cs typeface="Gill Sans MT"/>
                <a:sym typeface="Gill Sans MT"/>
              </a:rPr>
              <a:t>using only relatively </a:t>
            </a:r>
            <a:r>
              <a:rPr lang="en-US" sz="2800" b="1" i="1" dirty="0" smtClean="0">
                <a:solidFill>
                  <a:srgbClr val="FF0000"/>
                </a:solidFill>
                <a:latin typeface="Gill Sans MT"/>
                <a:ea typeface="Gill Sans MT"/>
                <a:cs typeface="Gill Sans MT"/>
                <a:sym typeface="Gill Sans MT"/>
              </a:rPr>
              <a:t>small samples.</a:t>
            </a:r>
            <a:endParaRPr lang="en-US" sz="2800" b="1" i="1" dirty="0">
              <a:solidFill>
                <a:srgbClr val="FF0000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3074" name="Picture 2" descr="Image result for population samp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160" y="2259366"/>
            <a:ext cx="3185172" cy="4284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77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/>
        </p:nvSpPr>
        <p:spPr>
          <a:xfrm>
            <a:off x="228600" y="204724"/>
            <a:ext cx="8686800" cy="441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 dirty="0" smtClean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What’s the distribution of probability for rolling two dice?</a:t>
            </a:r>
            <a:endParaRPr lang="en-US" sz="2800" dirty="0">
              <a:solidFill>
                <a:srgbClr val="FFFF66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8559" y="3344239"/>
            <a:ext cx="5037171" cy="296854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542" y="1150398"/>
            <a:ext cx="2886075" cy="3048000"/>
          </a:xfrm>
          <a:prstGeom prst="rect">
            <a:avLst/>
          </a:prstGeom>
        </p:spPr>
      </p:pic>
      <p:sp>
        <p:nvSpPr>
          <p:cNvPr id="5" name="Shape 100"/>
          <p:cNvSpPr txBox="1"/>
          <p:nvPr/>
        </p:nvSpPr>
        <p:spPr>
          <a:xfrm>
            <a:off x="4057094" y="1150398"/>
            <a:ext cx="5010705" cy="362632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 dirty="0" smtClean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Mean of 7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 dirty="0" smtClean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Standard deviation of 2.45</a:t>
            </a:r>
            <a:endParaRPr lang="en-US" sz="2800" dirty="0">
              <a:solidFill>
                <a:srgbClr val="FFFF66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/>
        </p:nvSpPr>
        <p:spPr>
          <a:xfrm>
            <a:off x="228600" y="568170"/>
            <a:ext cx="8686800" cy="40561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200" dirty="0" smtClean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Roll the dice</a:t>
            </a:r>
            <a:r>
              <a:rPr lang="en-US" sz="3200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 </a:t>
            </a:r>
            <a:r>
              <a:rPr lang="en-US" sz="3200" dirty="0" smtClean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10 times and record your totals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200" dirty="0" smtClean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What’s your mean? What’s your standard deviation?</a:t>
            </a:r>
            <a:endParaRPr lang="en-US" sz="3200" dirty="0">
              <a:solidFill>
                <a:srgbClr val="FFFF66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2" name="AutoShape 2" descr="Image result for two dic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408" y="2596246"/>
            <a:ext cx="6287183" cy="318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4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craps roll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8" y="204724"/>
            <a:ext cx="8945769" cy="6568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2" name="Shape 132"/>
          <p:cNvSpPr txBox="1"/>
          <p:nvPr/>
        </p:nvSpPr>
        <p:spPr>
          <a:xfrm>
            <a:off x="361765" y="471055"/>
            <a:ext cx="8853256" cy="441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4800" dirty="0"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The </a:t>
            </a:r>
            <a:r>
              <a:rPr lang="en-US" sz="4800" b="1" dirty="0"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central limit </a:t>
            </a:r>
            <a:r>
              <a:rPr lang="en-US" sz="4800" b="1" dirty="0" smtClean="0"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theorem</a:t>
            </a:r>
            <a:r>
              <a:rPr lang="en-US" sz="4800" b="1" dirty="0">
                <a:solidFill>
                  <a:srgbClr val="FFFFFF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: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 dirty="0">
                <a:solidFill>
                  <a:srgbClr val="FFFF66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	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endParaRPr lang="en-US" sz="3600" dirty="0">
              <a:solidFill>
                <a:srgbClr val="FFFF66"/>
              </a:solidFill>
              <a:effectLst>
                <a:glow rad="101600">
                  <a:schemeClr val="tx1">
                    <a:alpha val="40000"/>
                  </a:schemeClr>
                </a:glow>
              </a:effectLst>
              <a:latin typeface="Gill Sans MT"/>
              <a:ea typeface="Gill Sans MT"/>
              <a:cs typeface="Gill Sans MT"/>
              <a:sym typeface="Gill Sans MT"/>
            </a:endParaRP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000" dirty="0">
                <a:solidFill>
                  <a:schemeClr val="lt1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What’s the relationship between </a:t>
            </a:r>
            <a:r>
              <a:rPr lang="en-US" sz="3000" b="1" i="1" dirty="0">
                <a:solidFill>
                  <a:srgbClr val="FF9900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the mean</a:t>
            </a:r>
            <a:r>
              <a:rPr lang="en-US" sz="3000" b="1" i="1" dirty="0">
                <a:solidFill>
                  <a:schemeClr val="lt1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 </a:t>
            </a:r>
            <a:r>
              <a:rPr lang="en-US" sz="3000" dirty="0">
                <a:solidFill>
                  <a:schemeClr val="lt1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of</a:t>
            </a:r>
          </a:p>
          <a:p>
            <a:pPr marL="0" marR="0" lvl="0" indent="45720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000" dirty="0">
                <a:solidFill>
                  <a:schemeClr val="lt1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the sample population </a:t>
            </a:r>
            <a:r>
              <a:rPr lang="en-US" sz="3000" dirty="0" smtClean="0">
                <a:solidFill>
                  <a:schemeClr val="lt1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(your dice rolls) </a:t>
            </a:r>
            <a:r>
              <a:rPr lang="en-US" sz="3000" dirty="0">
                <a:solidFill>
                  <a:schemeClr val="lt1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and 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000" dirty="0">
                <a:solidFill>
                  <a:schemeClr val="lt1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	the actual population </a:t>
            </a:r>
            <a:r>
              <a:rPr lang="en-US" sz="3000" dirty="0" smtClean="0">
                <a:solidFill>
                  <a:schemeClr val="lt1"/>
                </a:solidFill>
                <a:effectLst>
                  <a:glow rad="101600">
                    <a:schemeClr val="tx1">
                      <a:alpha val="40000"/>
                    </a:schemeClr>
                  </a:glow>
                </a:effectLst>
                <a:latin typeface="Gill Sans MT"/>
                <a:ea typeface="Gill Sans MT"/>
                <a:cs typeface="Gill Sans MT"/>
                <a:sym typeface="Gill Sans MT"/>
              </a:rPr>
              <a:t>(all possible rolls)?</a:t>
            </a:r>
            <a:endParaRPr lang="en-US" sz="3000" dirty="0">
              <a:solidFill>
                <a:schemeClr val="lt1"/>
              </a:solidFill>
              <a:effectLst>
                <a:glow rad="101600">
                  <a:schemeClr val="tx1">
                    <a:alpha val="40000"/>
                  </a:schemeClr>
                </a:glow>
              </a:effectLst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/>
        </p:nvSpPr>
        <p:spPr>
          <a:xfrm>
            <a:off x="304800" y="228600"/>
            <a:ext cx="72804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 txBox="1"/>
          <p:nvPr/>
        </p:nvSpPr>
        <p:spPr>
          <a:xfrm>
            <a:off x="304800" y="429924"/>
            <a:ext cx="8686800" cy="441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60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The central limit theorem describes 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60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	THREE distributions: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Font typeface="Arial"/>
              <a:buNone/>
            </a:pPr>
            <a:endParaRPr sz="3600">
              <a:solidFill>
                <a:srgbClr val="FFFF66"/>
              </a:solidFill>
              <a:latin typeface="Gill Sans MT"/>
              <a:ea typeface="Gill Sans MT"/>
              <a:cs typeface="Gill Sans MT"/>
              <a:sym typeface="Gill Sans MT"/>
            </a:endParaRP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60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The </a:t>
            </a:r>
            <a:r>
              <a:rPr lang="en-US" sz="3600" b="1" i="1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actual </a:t>
            </a:r>
            <a:r>
              <a:rPr lang="en-US" sz="360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population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60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Any population </a:t>
            </a:r>
            <a:r>
              <a:rPr lang="en-US" sz="3600" b="1" i="1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sample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60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All possible </a:t>
            </a:r>
            <a:r>
              <a:rPr lang="en-US" sz="3600" b="1" i="1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sample means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304800" y="228600"/>
            <a:ext cx="72804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 txBox="1"/>
          <p:nvPr/>
        </p:nvSpPr>
        <p:spPr>
          <a:xfrm>
            <a:off x="153550" y="112599"/>
            <a:ext cx="8686800" cy="441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66"/>
              </a:buClr>
              <a:buSzPct val="25000"/>
              <a:buFont typeface="Arial"/>
              <a:buNone/>
            </a:pPr>
            <a:r>
              <a:rPr lang="en-US" sz="3600" b="1" i="1">
                <a:latin typeface="Gill Sans MT"/>
                <a:ea typeface="Gill Sans MT"/>
                <a:cs typeface="Gill Sans MT"/>
                <a:sym typeface="Gill Sans MT"/>
              </a:rPr>
              <a:t>The ACTUAL population: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66"/>
              </a:buClr>
              <a:buSzPct val="25000"/>
              <a:buFont typeface="Arial"/>
              <a:buNone/>
            </a:pPr>
            <a:r>
              <a:rPr lang="en-US" sz="3600">
                <a:latin typeface="Gill Sans MT"/>
                <a:ea typeface="Gill Sans MT"/>
                <a:cs typeface="Gill Sans MT"/>
                <a:sym typeface="Gill Sans MT"/>
              </a:rPr>
              <a:t>10,000 companies in Texas </a:t>
            </a:r>
          </a:p>
          <a:p>
            <a:pPr marL="0" marR="0" lvl="0" indent="0" algn="l" rtl="0">
              <a:spcBef>
                <a:spcPts val="56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3600">
                <a:latin typeface="Gill Sans MT"/>
                <a:ea typeface="Gill Sans MT"/>
                <a:cs typeface="Gill Sans MT"/>
                <a:sym typeface="Gill Sans MT"/>
              </a:rPr>
              <a:t>Variable: number of employees</a:t>
            </a:r>
          </a:p>
        </p:txBody>
      </p:sp>
      <p:pic>
        <p:nvPicPr>
          <p:cNvPr id="147" name="Shape 147" descr="C:\Courses\495_Spring2002\0010\population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775" y="1918650"/>
            <a:ext cx="8403600" cy="47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/>
        </p:nvSpPr>
        <p:spPr>
          <a:xfrm>
            <a:off x="304800" y="228600"/>
            <a:ext cx="728029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i="1">
                <a:latin typeface="Gill Sans MT"/>
                <a:ea typeface="Gill Sans MT"/>
                <a:cs typeface="Gill Sans MT"/>
                <a:sym typeface="Gill Sans MT"/>
              </a:rPr>
              <a:t>The SAMPLE population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685800" y="818874"/>
            <a:ext cx="8686800" cy="44195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Let’s take a sample of 400 companies.</a:t>
            </a:r>
          </a:p>
        </p:txBody>
      </p:sp>
      <p:pic>
        <p:nvPicPr>
          <p:cNvPr id="155" name="Shape 155" descr="C:\Courses\495_Spring2002\0010\sample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5800" y="2226397"/>
            <a:ext cx="8040600" cy="455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/>
          <p:nvPr/>
        </p:nvSpPr>
        <p:spPr>
          <a:xfrm>
            <a:off x="775249" y="1295400"/>
            <a:ext cx="7453200" cy="831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>
                <a:latin typeface="Gill Sans MT"/>
                <a:ea typeface="Gill Sans MT"/>
                <a:cs typeface="Gill Sans MT"/>
                <a:sym typeface="Gill Sans MT"/>
              </a:rPr>
              <a:t>How does this mean ( x ) compare to the actual population mean (</a:t>
            </a:r>
            <a:r>
              <a:rPr lang="en-US" sz="2400">
                <a:latin typeface="Noto Sans Symbols"/>
                <a:ea typeface="Noto Sans Symbols"/>
                <a:cs typeface="Noto Sans Symbols"/>
                <a:sym typeface="Noto Sans Symbols"/>
              </a:rPr>
              <a:t>μ</a:t>
            </a:r>
            <a:r>
              <a:rPr lang="en-US" sz="2400">
                <a:latin typeface="Gill Sans MT"/>
                <a:ea typeface="Gill Sans MT"/>
                <a:cs typeface="Gill Sans MT"/>
                <a:sym typeface="Gill Sans MT"/>
              </a:rPr>
              <a:t>)?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2400"/>
          </a:p>
        </p:txBody>
      </p:sp>
      <p:cxnSp>
        <p:nvCxnSpPr>
          <p:cNvPr id="157" name="Shape 157"/>
          <p:cNvCxnSpPr/>
          <p:nvPr/>
        </p:nvCxnSpPr>
        <p:spPr>
          <a:xfrm>
            <a:off x="3124200" y="5562600"/>
            <a:ext cx="146453" cy="0"/>
          </a:xfrm>
          <a:prstGeom prst="straightConnector1">
            <a:avLst/>
          </a:prstGeom>
          <a:noFill/>
          <a:ln w="9525" cap="flat" cmpd="sng">
            <a:solidFill>
              <a:srgbClr val="FFFF6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/>
        </p:nvSpPr>
        <p:spPr>
          <a:xfrm>
            <a:off x="304800" y="228600"/>
            <a:ext cx="728029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i="1">
                <a:latin typeface="Gill Sans MT"/>
                <a:ea typeface="Gill Sans MT"/>
                <a:cs typeface="Gill Sans MT"/>
                <a:sym typeface="Gill Sans MT"/>
              </a:rPr>
              <a:t>All possible SAMPLE MEANS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325800" y="813375"/>
            <a:ext cx="8492400" cy="441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Now let’s take 1,000 </a:t>
            </a:r>
            <a:r>
              <a:rPr lang="en-US" sz="2800" i="1">
                <a:latin typeface="Gill Sans MT"/>
                <a:ea typeface="Gill Sans MT"/>
                <a:cs typeface="Gill Sans MT"/>
                <a:sym typeface="Gill Sans MT"/>
              </a:rPr>
              <a:t>more</a:t>
            </a: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 samples of 400 companies.</a:t>
            </a:r>
          </a:p>
          <a:p>
            <a:pPr marL="0" marR="0" lvl="0" indent="0" algn="l" rtl="0">
              <a:spcBef>
                <a:spcPts val="560"/>
              </a:spcBef>
              <a:spcAft>
                <a:spcPts val="0"/>
              </a:spcAft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What would the distribution of their means look like? How would they compare to the </a:t>
            </a:r>
            <a:r>
              <a:rPr lang="en-US" sz="2800" i="1">
                <a:latin typeface="Gill Sans MT"/>
                <a:ea typeface="Gill Sans MT"/>
                <a:cs typeface="Gill Sans MT"/>
                <a:sym typeface="Gill Sans MT"/>
              </a:rPr>
              <a:t>actual</a:t>
            </a: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 mean?</a:t>
            </a:r>
          </a:p>
          <a:p>
            <a:pPr marL="0" marR="0" lvl="0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</a:pPr>
            <a:endParaRPr sz="2800"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165" name="Shape 165" descr="C:\Courses\495_Spring2002\0010\samplemeans2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7400" y="2296550"/>
            <a:ext cx="7838400" cy="448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/>
        </p:nvSpPr>
        <p:spPr>
          <a:xfrm>
            <a:off x="38100" y="38100"/>
            <a:ext cx="728029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>
                <a:latin typeface="Gill Sans MT"/>
                <a:ea typeface="Gill Sans MT"/>
                <a:cs typeface="Gill Sans MT"/>
                <a:sym typeface="Gill Sans MT"/>
              </a:rPr>
              <a:t>Three types of distributions</a:t>
            </a:r>
          </a:p>
        </p:txBody>
      </p:sp>
      <p:sp>
        <p:nvSpPr>
          <p:cNvPr id="172" name="Shape 172"/>
          <p:cNvSpPr txBox="1"/>
          <p:nvPr/>
        </p:nvSpPr>
        <p:spPr>
          <a:xfrm>
            <a:off x="6999288" y="553312"/>
            <a:ext cx="2057400" cy="5732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Population</a:t>
            </a:r>
            <a:br>
              <a:rPr lang="en-US" sz="2800">
                <a:latin typeface="Gill Sans MT"/>
                <a:ea typeface="Gill Sans MT"/>
                <a:cs typeface="Gill Sans MT"/>
                <a:sym typeface="Gill Sans MT"/>
              </a:rPr>
            </a:br>
            <a:endParaRPr lang="en-US" sz="2800"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173" name="Shape 173" descr="C:\Courses\495_Spring2002\0010\sample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6225" y="2819400"/>
            <a:ext cx="4574100" cy="258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 descr="C:\Courses\495_Spring2002\0010\samplemeans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32576" y="4374826"/>
            <a:ext cx="4124100" cy="236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 txBox="1"/>
          <p:nvPr/>
        </p:nvSpPr>
        <p:spPr>
          <a:xfrm>
            <a:off x="276223" y="2246182"/>
            <a:ext cx="2057400" cy="5732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Sample</a:t>
            </a:r>
          </a:p>
        </p:txBody>
      </p:sp>
      <p:sp>
        <p:nvSpPr>
          <p:cNvPr id="176" name="Shape 176"/>
          <p:cNvSpPr txBox="1"/>
          <p:nvPr/>
        </p:nvSpPr>
        <p:spPr>
          <a:xfrm>
            <a:off x="5382952" y="3827100"/>
            <a:ext cx="3131100" cy="573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Arial"/>
              <a:buNone/>
            </a:pPr>
            <a:r>
              <a:rPr lang="en-US" sz="2800">
                <a:latin typeface="Gill Sans MT"/>
                <a:ea typeface="Gill Sans MT"/>
                <a:cs typeface="Gill Sans MT"/>
                <a:sym typeface="Gill Sans MT"/>
              </a:rPr>
              <a:t>Sampling mean</a:t>
            </a:r>
          </a:p>
        </p:txBody>
      </p:sp>
      <p:pic>
        <p:nvPicPr>
          <p:cNvPr id="177" name="Shape 177" descr="C:\Courses\495_Spring2002\0010\population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80775" y="1036100"/>
            <a:ext cx="4683900" cy="26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311</Words>
  <Application>Microsoft Office PowerPoint</Application>
  <PresentationFormat>On-screen Show (4:3)</PresentationFormat>
  <Paragraphs>67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Noto Sans Symbols</vt:lpstr>
      <vt:lpstr>Arial</vt:lpstr>
      <vt:lpstr>Calibri</vt:lpstr>
      <vt:lpstr>Gill Sans MT</vt:lpstr>
      <vt:lpstr>1_Office Theme</vt:lpstr>
      <vt:lpstr>Central limit theorem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Central limit theorem</dc:title>
  <dc:creator>Gerald Shannon</dc:creator>
  <cp:lastModifiedBy>Jerry Shannon</cp:lastModifiedBy>
  <cp:revision>8</cp:revision>
  <dcterms:modified xsi:type="dcterms:W3CDTF">2017-10-02T13:56:16Z</dcterms:modified>
</cp:coreProperties>
</file>